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80" r:id="rId4"/>
    <p:sldId id="272" r:id="rId5"/>
    <p:sldId id="257" r:id="rId6"/>
    <p:sldId id="269" r:id="rId7"/>
    <p:sldId id="274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haunakelly.com/word/numbering/tableofcontent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53" y="220337"/>
            <a:ext cx="8915399" cy="1857912"/>
          </a:xfrm>
        </p:spPr>
        <p:txBody>
          <a:bodyPr/>
          <a:lstStyle/>
          <a:p>
            <a:r>
              <a:rPr lang="en-ZA" dirty="0"/>
              <a:t>Postgraduate Literacies &amp; Research Skills Workshops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13744" y="4832463"/>
            <a:ext cx="2963288" cy="1126283"/>
          </a:xfrm>
        </p:spPr>
        <p:txBody>
          <a:bodyPr/>
          <a:lstStyle/>
          <a:p>
            <a:r>
              <a:rPr lang="en-ZA" dirty="0"/>
              <a:t>Presented by :</a:t>
            </a:r>
          </a:p>
          <a:p>
            <a:r>
              <a:rPr lang="en-ZA" dirty="0"/>
              <a:t>Tapiwa </a:t>
            </a:r>
            <a:r>
              <a:rPr lang="en-ZA" dirty="0" err="1"/>
              <a:t>Gundu</a:t>
            </a:r>
            <a:r>
              <a:rPr lang="en-ZA" dirty="0"/>
              <a:t> (PhD)</a:t>
            </a:r>
          </a:p>
          <a:p>
            <a:endParaRPr lang="en-ZA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75650" y="2820319"/>
            <a:ext cx="8133202" cy="6447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ZA" b="1" dirty="0" smtClean="0"/>
              <a:t>Workshop </a:t>
            </a:r>
            <a:r>
              <a:rPr lang="en-ZA" b="1" dirty="0" smtClean="0"/>
              <a:t>6: </a:t>
            </a:r>
            <a:r>
              <a:rPr lang="en-ZA" b="1" dirty="0" smtClean="0"/>
              <a:t>Research </a:t>
            </a:r>
            <a:r>
              <a:rPr lang="en-ZA" b="1" dirty="0"/>
              <a:t>structures and technicalities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91226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69" y="118783"/>
            <a:ext cx="9579560" cy="771554"/>
          </a:xfrm>
        </p:spPr>
        <p:txBody>
          <a:bodyPr>
            <a:normAutofit/>
          </a:bodyPr>
          <a:lstStyle/>
          <a:p>
            <a:r>
              <a:rPr lang="en-ZA" dirty="0" smtClean="0"/>
              <a:t>Dynamic </a:t>
            </a:r>
            <a:r>
              <a:rPr lang="en-ZA" dirty="0"/>
              <a:t>Table of contents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21166" y="1101687"/>
            <a:ext cx="9093844" cy="5293460"/>
          </a:xfrm>
        </p:spPr>
        <p:txBody>
          <a:bodyPr>
            <a:normAutofit/>
          </a:bodyPr>
          <a:lstStyle/>
          <a:p>
            <a:r>
              <a:rPr lang="en-ZA" dirty="0"/>
              <a:t>Whenever you write a </a:t>
            </a:r>
            <a:r>
              <a:rPr lang="en-ZA" dirty="0"/>
              <a:t>long document, in this case </a:t>
            </a:r>
            <a:r>
              <a:rPr lang="en-ZA" dirty="0"/>
              <a:t>a thesis or dissertation, you’ll need to include a table of contents. If you like doing things the slow way, you could type this out manually and painstakingly modify it every time you make a slight change to a subheading.</a:t>
            </a:r>
          </a:p>
          <a:p>
            <a:r>
              <a:rPr lang="en-ZA" dirty="0"/>
              <a:t>However</a:t>
            </a:r>
            <a:r>
              <a:rPr lang="en-ZA" dirty="0"/>
              <a:t>, there’s an easier way: Use Microsoft Word’s “Style” options to create a table </a:t>
            </a:r>
            <a:r>
              <a:rPr lang="en-ZA" dirty="0" smtClean="0"/>
              <a:t>of </a:t>
            </a:r>
            <a:r>
              <a:rPr lang="en-ZA" dirty="0"/>
              <a:t>contents that can be updated at the click of a button</a:t>
            </a:r>
            <a:r>
              <a:rPr lang="en-ZA" dirty="0" smtClean="0"/>
              <a:t>!</a:t>
            </a:r>
          </a:p>
          <a:p>
            <a:endParaRPr lang="en-ZA" dirty="0"/>
          </a:p>
          <a:p>
            <a:r>
              <a:rPr lang="en-ZA" dirty="0" smtClean="0"/>
              <a:t>For more details on how to create dynamic table of contents in work, please follow the link below:</a:t>
            </a:r>
          </a:p>
          <a:p>
            <a:pPr marL="0" indent="0" algn="ctr">
              <a:buNone/>
            </a:pPr>
            <a:r>
              <a:rPr lang="en-ZA" dirty="0">
                <a:hlinkClick r:id="rId2"/>
              </a:rPr>
              <a:t>https://</a:t>
            </a:r>
            <a:r>
              <a:rPr lang="en-ZA" dirty="0" smtClean="0">
                <a:hlinkClick r:id="rId2"/>
              </a:rPr>
              <a:t>shaunakelly.com/word/numbering/tableofcontents.html</a:t>
            </a:r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967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How to conceptualise </a:t>
            </a:r>
            <a:r>
              <a:rPr lang="en-ZA" dirty="0" smtClean="0"/>
              <a:t>ideas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681908"/>
            <a:ext cx="8915400" cy="4399402"/>
          </a:xfrm>
        </p:spPr>
        <p:txBody>
          <a:bodyPr>
            <a:normAutofit/>
          </a:bodyPr>
          <a:lstStyle/>
          <a:p>
            <a:r>
              <a:rPr lang="en-ZA" dirty="0" smtClean="0"/>
              <a:t>Brainstorm</a:t>
            </a:r>
          </a:p>
          <a:p>
            <a:r>
              <a:rPr lang="en-ZA" dirty="0"/>
              <a:t>Think aloud</a:t>
            </a:r>
            <a:endParaRPr lang="en-ZA" dirty="0"/>
          </a:p>
          <a:p>
            <a:r>
              <a:rPr lang="en-ZA" dirty="0"/>
              <a:t>Don’t criticize</a:t>
            </a:r>
          </a:p>
          <a:p>
            <a:r>
              <a:rPr lang="en-ZA" dirty="0"/>
              <a:t>Appreciate the uncommon</a:t>
            </a:r>
          </a:p>
          <a:p>
            <a:r>
              <a:rPr lang="en-ZA" dirty="0"/>
              <a:t>Combine and improve</a:t>
            </a:r>
          </a:p>
          <a:p>
            <a:r>
              <a:rPr lang="en-ZA" dirty="0" smtClean="0"/>
              <a:t>Make </a:t>
            </a:r>
            <a:r>
              <a:rPr lang="en-ZA" dirty="0"/>
              <a:t>a list</a:t>
            </a:r>
            <a:endParaRPr lang="en-ZA" dirty="0" smtClean="0"/>
          </a:p>
          <a:p>
            <a:r>
              <a:rPr lang="en-ZA" dirty="0" smtClean="0"/>
              <a:t>Put </a:t>
            </a:r>
            <a:r>
              <a:rPr lang="en-ZA" dirty="0"/>
              <a:t>them on the </a:t>
            </a:r>
            <a:r>
              <a:rPr lang="en-ZA" dirty="0" smtClean="0"/>
              <a:t>wall</a:t>
            </a:r>
          </a:p>
          <a:p>
            <a:r>
              <a:rPr lang="en-ZA" dirty="0" smtClean="0"/>
              <a:t>Use </a:t>
            </a:r>
            <a:r>
              <a:rPr lang="en-ZA" dirty="0"/>
              <a:t>a deck of index </a:t>
            </a:r>
            <a:r>
              <a:rPr lang="en-ZA" dirty="0" smtClean="0"/>
              <a:t>cards</a:t>
            </a:r>
          </a:p>
          <a:p>
            <a:r>
              <a:rPr lang="en-ZA" dirty="0"/>
              <a:t>Mind mapping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5710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Turning your ideas into </a:t>
            </a:r>
            <a:r>
              <a:rPr lang="en-ZA" dirty="0" smtClean="0"/>
              <a:t>structured </a:t>
            </a:r>
            <a:r>
              <a:rPr lang="en-ZA" dirty="0"/>
              <a:t>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Once you have refined your ideas, you need start thinking </a:t>
            </a:r>
            <a:r>
              <a:rPr lang="en-ZA" dirty="0" smtClean="0"/>
              <a:t>about:</a:t>
            </a:r>
          </a:p>
          <a:p>
            <a:pPr lvl="1"/>
            <a:r>
              <a:rPr lang="en-ZA" dirty="0" smtClean="0"/>
              <a:t>What needs to be researched?</a:t>
            </a:r>
          </a:p>
          <a:p>
            <a:pPr lvl="1"/>
            <a:r>
              <a:rPr lang="en-ZA" dirty="0" smtClean="0"/>
              <a:t>What </a:t>
            </a:r>
            <a:r>
              <a:rPr lang="en-ZA" dirty="0"/>
              <a:t>would </a:t>
            </a:r>
            <a:r>
              <a:rPr lang="en-ZA" dirty="0" smtClean="0"/>
              <a:t>be the benefits? </a:t>
            </a:r>
          </a:p>
          <a:p>
            <a:pPr lvl="1"/>
            <a:r>
              <a:rPr lang="en-ZA" dirty="0" smtClean="0"/>
              <a:t>What </a:t>
            </a:r>
            <a:r>
              <a:rPr lang="en-ZA" dirty="0"/>
              <a:t>goals would </a:t>
            </a:r>
            <a:r>
              <a:rPr lang="en-ZA" dirty="0" smtClean="0"/>
              <a:t>you set for your self? </a:t>
            </a:r>
          </a:p>
          <a:p>
            <a:pPr lvl="1"/>
            <a:r>
              <a:rPr lang="en-ZA" dirty="0" smtClean="0"/>
              <a:t>What would potentially prevent you </a:t>
            </a:r>
            <a:r>
              <a:rPr lang="en-ZA" dirty="0"/>
              <a:t>from reaching those goals? </a:t>
            </a:r>
            <a:endParaRPr lang="en-ZA" dirty="0" smtClean="0"/>
          </a:p>
          <a:p>
            <a:r>
              <a:rPr lang="en-ZA" dirty="0" smtClean="0"/>
              <a:t>From here you would want </a:t>
            </a:r>
            <a:r>
              <a:rPr lang="en-ZA" dirty="0"/>
              <a:t>to focus primarily on </a:t>
            </a:r>
            <a:r>
              <a:rPr lang="en-ZA" dirty="0" smtClean="0"/>
              <a:t>fitting this research ideas into a formal research structure.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9151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1305" y="235089"/>
            <a:ext cx="9483307" cy="751500"/>
          </a:xfrm>
        </p:spPr>
        <p:txBody>
          <a:bodyPr>
            <a:normAutofit/>
          </a:bodyPr>
          <a:lstStyle/>
          <a:p>
            <a:r>
              <a:rPr lang="en-ZA" dirty="0" smtClean="0"/>
              <a:t>Research </a:t>
            </a:r>
            <a:r>
              <a:rPr lang="en-ZA" dirty="0" smtClean="0"/>
              <a:t>Structure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86589"/>
            <a:ext cx="8915400" cy="5558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dirty="0"/>
              <a:t>Presenting a well-structured dissertation is going to make </a:t>
            </a:r>
            <a:r>
              <a:rPr lang="en-ZA" dirty="0" smtClean="0"/>
              <a:t>your dissertation/ thesis </a:t>
            </a:r>
            <a:r>
              <a:rPr lang="en-ZA" dirty="0"/>
              <a:t>a pleasure to read and is a sure way of </a:t>
            </a:r>
            <a:r>
              <a:rPr lang="en-ZA" dirty="0" smtClean="0"/>
              <a:t>gaining you </a:t>
            </a:r>
            <a:r>
              <a:rPr lang="en-ZA" dirty="0"/>
              <a:t>marks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r>
              <a:rPr lang="en-ZA" b="1" dirty="0" smtClean="0"/>
              <a:t>Meeting </a:t>
            </a:r>
            <a:r>
              <a:rPr lang="en-ZA" b="1" dirty="0"/>
              <a:t>the Main </a:t>
            </a:r>
            <a:r>
              <a:rPr lang="en-ZA" b="1" dirty="0" smtClean="0"/>
              <a:t>Parts of </a:t>
            </a:r>
            <a:r>
              <a:rPr lang="en-ZA" b="1" dirty="0"/>
              <a:t>Your </a:t>
            </a:r>
            <a:r>
              <a:rPr lang="en-ZA" b="1" dirty="0" smtClean="0"/>
              <a:t>Dissertation/Thesis</a:t>
            </a:r>
          </a:p>
          <a:p>
            <a:pPr marL="0" indent="0">
              <a:buNone/>
            </a:pPr>
            <a:r>
              <a:rPr lang="en-ZA" dirty="0"/>
              <a:t>Most dissertations follow the same basic structure and are </a:t>
            </a:r>
            <a:r>
              <a:rPr lang="en-ZA" dirty="0" smtClean="0"/>
              <a:t>made up </a:t>
            </a:r>
            <a:r>
              <a:rPr lang="en-ZA" dirty="0"/>
              <a:t>of </a:t>
            </a:r>
            <a:r>
              <a:rPr lang="en-ZA" dirty="0" smtClean="0"/>
              <a:t>six </a:t>
            </a:r>
            <a:r>
              <a:rPr lang="en-ZA" dirty="0"/>
              <a:t>parts: </a:t>
            </a:r>
            <a:endParaRPr lang="en-ZA" dirty="0" smtClean="0"/>
          </a:p>
          <a:p>
            <a:r>
              <a:rPr lang="en-ZA" dirty="0" smtClean="0"/>
              <a:t>an </a:t>
            </a:r>
            <a:r>
              <a:rPr lang="en-ZA" dirty="0"/>
              <a:t>abstract, </a:t>
            </a:r>
            <a:endParaRPr lang="en-ZA" dirty="0" smtClean="0"/>
          </a:p>
          <a:p>
            <a:r>
              <a:rPr lang="en-ZA" dirty="0" smtClean="0"/>
              <a:t>introduction</a:t>
            </a:r>
            <a:r>
              <a:rPr lang="en-ZA" dirty="0"/>
              <a:t>, </a:t>
            </a:r>
            <a:endParaRPr lang="en-ZA" dirty="0" smtClean="0"/>
          </a:p>
          <a:p>
            <a:r>
              <a:rPr lang="en-ZA" dirty="0" smtClean="0"/>
              <a:t>methods and discussion,</a:t>
            </a:r>
          </a:p>
          <a:p>
            <a:r>
              <a:rPr lang="en-ZA" dirty="0" smtClean="0"/>
              <a:t>conclusions </a:t>
            </a:r>
            <a:r>
              <a:rPr lang="en-ZA" dirty="0"/>
              <a:t>and </a:t>
            </a:r>
            <a:endParaRPr lang="en-ZA" dirty="0" smtClean="0"/>
          </a:p>
          <a:p>
            <a:r>
              <a:rPr lang="en-ZA" dirty="0" smtClean="0"/>
              <a:t>references</a:t>
            </a:r>
            <a:r>
              <a:rPr lang="en-ZA" dirty="0"/>
              <a:t>. </a:t>
            </a:r>
            <a:endParaRPr lang="en-ZA" dirty="0" smtClean="0"/>
          </a:p>
          <a:p>
            <a:pPr marL="0" indent="0">
              <a:buNone/>
            </a:pPr>
            <a:r>
              <a:rPr lang="en-ZA" dirty="0" smtClean="0"/>
              <a:t>Although </a:t>
            </a:r>
            <a:r>
              <a:rPr lang="en-ZA" dirty="0"/>
              <a:t>the exact detail of each </a:t>
            </a:r>
            <a:r>
              <a:rPr lang="en-ZA" dirty="0" smtClean="0"/>
              <a:t>part can </a:t>
            </a:r>
            <a:r>
              <a:rPr lang="en-ZA" dirty="0"/>
              <a:t>vary (such as the numbers of words allowed in the abstract), </a:t>
            </a:r>
            <a:r>
              <a:rPr lang="en-ZA" dirty="0" smtClean="0"/>
              <a:t>the inclusion </a:t>
            </a:r>
            <a:r>
              <a:rPr lang="en-ZA" dirty="0"/>
              <a:t>of each part is standard and fixed</a:t>
            </a:r>
            <a:r>
              <a:rPr lang="en-ZA" dirty="0" smtClean="0"/>
              <a:t>.</a:t>
            </a: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217951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421" y="287226"/>
            <a:ext cx="9374337" cy="819679"/>
          </a:xfrm>
        </p:spPr>
        <p:txBody>
          <a:bodyPr>
            <a:normAutofit/>
          </a:bodyPr>
          <a:lstStyle/>
          <a:p>
            <a:r>
              <a:rPr lang="en-ZA" dirty="0" smtClean="0"/>
              <a:t>Abstract</a:t>
            </a:r>
            <a:endParaRPr lang="en-ZA" dirty="0"/>
          </a:p>
        </p:txBody>
      </p:sp>
      <p:sp>
        <p:nvSpPr>
          <p:cNvPr id="4" name="Content Placeholder 7"/>
          <p:cNvSpPr>
            <a:spLocks noGrp="1"/>
          </p:cNvSpPr>
          <p:nvPr>
            <p:ph idx="1"/>
          </p:nvPr>
        </p:nvSpPr>
        <p:spPr>
          <a:xfrm>
            <a:off x="2589211" y="890338"/>
            <a:ext cx="9225799" cy="5835316"/>
          </a:xfrm>
        </p:spPr>
        <p:txBody>
          <a:bodyPr>
            <a:normAutofit/>
          </a:bodyPr>
          <a:lstStyle/>
          <a:p>
            <a:r>
              <a:rPr lang="en-ZA" dirty="0"/>
              <a:t>The content of your abstract is important because what you say </a:t>
            </a:r>
            <a:r>
              <a:rPr lang="en-ZA" dirty="0" smtClean="0"/>
              <a:t>in your </a:t>
            </a:r>
            <a:r>
              <a:rPr lang="en-ZA" dirty="0"/>
              <a:t>abstract gives the </a:t>
            </a:r>
            <a:r>
              <a:rPr lang="en-ZA" dirty="0" smtClean="0"/>
              <a:t>readers </a:t>
            </a:r>
            <a:r>
              <a:rPr lang="en-ZA" dirty="0"/>
              <a:t>the opportunity of judging </a:t>
            </a:r>
            <a:r>
              <a:rPr lang="en-ZA" dirty="0" smtClean="0"/>
              <a:t>whether your </a:t>
            </a:r>
            <a:r>
              <a:rPr lang="en-ZA" dirty="0"/>
              <a:t>dissertation is going to be of interest to </a:t>
            </a:r>
            <a:r>
              <a:rPr lang="en-ZA" dirty="0" smtClean="0"/>
              <a:t>them. </a:t>
            </a:r>
          </a:p>
          <a:p>
            <a:r>
              <a:rPr lang="en-ZA" dirty="0" smtClean="0"/>
              <a:t>Your </a:t>
            </a:r>
            <a:r>
              <a:rPr lang="en-ZA" dirty="0"/>
              <a:t>abstract is an overview of your whole study: </a:t>
            </a:r>
            <a:endParaRPr lang="en-ZA" dirty="0" smtClean="0"/>
          </a:p>
          <a:p>
            <a:pPr lvl="1"/>
            <a:r>
              <a:rPr lang="en-ZA" dirty="0" smtClean="0"/>
              <a:t>a </a:t>
            </a:r>
            <a:r>
              <a:rPr lang="en-ZA" dirty="0"/>
              <a:t>summary </a:t>
            </a:r>
            <a:r>
              <a:rPr lang="en-ZA" dirty="0" smtClean="0"/>
              <a:t>of your </a:t>
            </a:r>
            <a:r>
              <a:rPr lang="en-ZA" dirty="0"/>
              <a:t>research question, </a:t>
            </a:r>
            <a:endParaRPr lang="en-ZA" dirty="0" smtClean="0"/>
          </a:p>
          <a:p>
            <a:pPr lvl="1"/>
            <a:r>
              <a:rPr lang="en-ZA" dirty="0" smtClean="0"/>
              <a:t>methods </a:t>
            </a:r>
            <a:r>
              <a:rPr lang="en-ZA" dirty="0"/>
              <a:t>and results – so you can’t </a:t>
            </a:r>
            <a:r>
              <a:rPr lang="en-ZA" dirty="0" smtClean="0"/>
              <a:t>write your </a:t>
            </a:r>
            <a:r>
              <a:rPr lang="en-ZA" dirty="0"/>
              <a:t>abstract until you’ve pretty much finished your </a:t>
            </a:r>
            <a:r>
              <a:rPr lang="en-ZA" dirty="0" smtClean="0"/>
              <a:t>research.</a:t>
            </a:r>
            <a:endParaRPr lang="en-ZA" dirty="0"/>
          </a:p>
          <a:p>
            <a:r>
              <a:rPr lang="en-ZA" dirty="0" smtClean="0"/>
              <a:t>When </a:t>
            </a:r>
            <a:r>
              <a:rPr lang="en-ZA" dirty="0"/>
              <a:t>you come to the stage of writing your abstract, it’s likely </a:t>
            </a:r>
            <a:r>
              <a:rPr lang="en-ZA" dirty="0" smtClean="0"/>
              <a:t>that you’re </a:t>
            </a:r>
            <a:r>
              <a:rPr lang="en-ZA" dirty="0"/>
              <a:t>feeling pretty stressed, trying to tie up all the loose ends </a:t>
            </a:r>
            <a:r>
              <a:rPr lang="en-ZA" dirty="0" smtClean="0"/>
              <a:t>of your research </a:t>
            </a:r>
            <a:r>
              <a:rPr lang="en-ZA" dirty="0"/>
              <a:t>after </a:t>
            </a:r>
            <a:r>
              <a:rPr lang="en-ZA" dirty="0" smtClean="0"/>
              <a:t>having dedicated years to </a:t>
            </a:r>
            <a:r>
              <a:rPr lang="en-ZA" dirty="0"/>
              <a:t>your project. </a:t>
            </a:r>
            <a:endParaRPr lang="en-ZA" dirty="0" smtClean="0"/>
          </a:p>
          <a:p>
            <a:r>
              <a:rPr lang="en-ZA" dirty="0" smtClean="0"/>
              <a:t>You can imagine </a:t>
            </a:r>
            <a:r>
              <a:rPr lang="en-ZA" dirty="0"/>
              <a:t>how tempting it can be to scribble a short piece as </a:t>
            </a:r>
            <a:r>
              <a:rPr lang="en-ZA" dirty="0" smtClean="0"/>
              <a:t>quickly as </a:t>
            </a:r>
            <a:r>
              <a:rPr lang="en-ZA" dirty="0"/>
              <a:t>possible but you can also see that such an approach isn’t </a:t>
            </a:r>
            <a:r>
              <a:rPr lang="en-ZA" dirty="0" smtClean="0"/>
              <a:t>going to </a:t>
            </a:r>
            <a:r>
              <a:rPr lang="en-ZA" dirty="0"/>
              <a:t>do you any favours or win you marks.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6596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69" y="118783"/>
            <a:ext cx="9579560" cy="771554"/>
          </a:xfrm>
        </p:spPr>
        <p:txBody>
          <a:bodyPr>
            <a:normAutofit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589211" y="890338"/>
            <a:ext cx="9225799" cy="5835316"/>
          </a:xfrm>
        </p:spPr>
        <p:txBody>
          <a:bodyPr>
            <a:normAutofit/>
          </a:bodyPr>
          <a:lstStyle/>
          <a:p>
            <a:r>
              <a:rPr lang="en-ZA" dirty="0"/>
              <a:t>With your introduction you’re preparing the ground for the </a:t>
            </a:r>
            <a:r>
              <a:rPr lang="en-ZA" dirty="0" smtClean="0"/>
              <a:t>main body </a:t>
            </a:r>
            <a:r>
              <a:rPr lang="en-ZA" dirty="0"/>
              <a:t>of your </a:t>
            </a:r>
            <a:r>
              <a:rPr lang="en-ZA" dirty="0" smtClean="0"/>
              <a:t>dissertation/thesis. </a:t>
            </a:r>
            <a:r>
              <a:rPr lang="en-ZA" dirty="0"/>
              <a:t>In your introduction you’re looking </a:t>
            </a:r>
            <a:r>
              <a:rPr lang="en-ZA" dirty="0" smtClean="0"/>
              <a:t>to inspire </a:t>
            </a:r>
            <a:r>
              <a:rPr lang="en-ZA" dirty="0"/>
              <a:t>an interest in your work and explaining something </a:t>
            </a:r>
            <a:r>
              <a:rPr lang="en-ZA" dirty="0" smtClean="0"/>
              <a:t>about the </a:t>
            </a:r>
            <a:r>
              <a:rPr lang="en-ZA" dirty="0"/>
              <a:t>background and your reasons for choosing your </a:t>
            </a:r>
            <a:r>
              <a:rPr lang="en-ZA" dirty="0" smtClean="0"/>
              <a:t>research </a:t>
            </a:r>
            <a:r>
              <a:rPr lang="en-ZA" dirty="0"/>
              <a:t>topic</a:t>
            </a:r>
            <a:r>
              <a:rPr lang="en-ZA" dirty="0" smtClean="0"/>
              <a:t>.</a:t>
            </a:r>
          </a:p>
          <a:p>
            <a:r>
              <a:rPr lang="en-ZA" dirty="0"/>
              <a:t>Aim to give </a:t>
            </a:r>
            <a:r>
              <a:rPr lang="en-ZA" dirty="0" smtClean="0"/>
              <a:t>the reader </a:t>
            </a:r>
            <a:r>
              <a:rPr lang="en-ZA" dirty="0"/>
              <a:t>a clear idea of what to expect to find in the main </a:t>
            </a:r>
            <a:r>
              <a:rPr lang="en-ZA" dirty="0" smtClean="0"/>
              <a:t>themes you’re </a:t>
            </a:r>
            <a:r>
              <a:rPr lang="en-ZA" dirty="0"/>
              <a:t>presenting and the methods you’re using, saying if </a:t>
            </a:r>
            <a:r>
              <a:rPr lang="en-ZA" dirty="0" smtClean="0"/>
              <a:t>you’ve done </a:t>
            </a:r>
            <a:r>
              <a:rPr lang="en-ZA" dirty="0"/>
              <a:t>something experimental and practical, or taken a more </a:t>
            </a:r>
            <a:r>
              <a:rPr lang="en-ZA" dirty="0" smtClean="0"/>
              <a:t>theoretical approach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dirty="0" smtClean="0"/>
              <a:t>You </a:t>
            </a:r>
            <a:r>
              <a:rPr lang="en-ZA" dirty="0"/>
              <a:t>can hint at the findings and conclusions, </a:t>
            </a:r>
            <a:r>
              <a:rPr lang="en-ZA" dirty="0" smtClean="0"/>
              <a:t>but you </a:t>
            </a:r>
            <a:r>
              <a:rPr lang="en-ZA" dirty="0"/>
              <a:t>needn’t spell them out as in the abstract. To </a:t>
            </a:r>
            <a:r>
              <a:rPr lang="en-ZA" dirty="0" smtClean="0"/>
              <a:t>wet </a:t>
            </a:r>
            <a:r>
              <a:rPr lang="en-ZA" dirty="0"/>
              <a:t>the </a:t>
            </a:r>
            <a:r>
              <a:rPr lang="en-ZA" dirty="0" smtClean="0"/>
              <a:t>reader’s appetite</a:t>
            </a:r>
            <a:r>
              <a:rPr lang="en-ZA" dirty="0"/>
              <a:t>, try to raise </a:t>
            </a:r>
            <a:r>
              <a:rPr lang="en-ZA" dirty="0" smtClean="0"/>
              <a:t>their </a:t>
            </a:r>
            <a:r>
              <a:rPr lang="en-ZA" dirty="0"/>
              <a:t>curiosity as to how the dissertation </a:t>
            </a:r>
            <a:r>
              <a:rPr lang="en-ZA" dirty="0" smtClean="0"/>
              <a:t>is going </a:t>
            </a:r>
            <a:r>
              <a:rPr lang="en-ZA" dirty="0"/>
              <a:t>to end</a:t>
            </a:r>
            <a:r>
              <a:rPr lang="en-ZA" dirty="0" smtClean="0"/>
              <a:t>.</a:t>
            </a:r>
          </a:p>
          <a:p>
            <a:r>
              <a:rPr lang="en-ZA" dirty="0"/>
              <a:t>The introduction is a good place to explain your rationale for </a:t>
            </a:r>
            <a:r>
              <a:rPr lang="en-ZA" dirty="0" smtClean="0"/>
              <a:t>the choices </a:t>
            </a:r>
            <a:r>
              <a:rPr lang="en-ZA" dirty="0"/>
              <a:t>you’ve made. Perhaps say what motivated you to pick </a:t>
            </a:r>
            <a:r>
              <a:rPr lang="en-ZA" dirty="0" smtClean="0"/>
              <a:t>this research </a:t>
            </a:r>
            <a:r>
              <a:rPr lang="en-ZA" dirty="0"/>
              <a:t>question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407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69" y="118783"/>
            <a:ext cx="9579560" cy="771554"/>
          </a:xfrm>
        </p:spPr>
        <p:txBody>
          <a:bodyPr>
            <a:normAutofit/>
          </a:bodyPr>
          <a:lstStyle/>
          <a:p>
            <a:r>
              <a:rPr lang="en-ZA" dirty="0" smtClean="0"/>
              <a:t>Methods and discussion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589211" y="890338"/>
            <a:ext cx="9225799" cy="5835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/>
              <a:t>When you reach the main movements of your dissertation – </a:t>
            </a:r>
            <a:r>
              <a:rPr lang="en-ZA" b="1" dirty="0" smtClean="0"/>
              <a:t>your methods </a:t>
            </a:r>
            <a:r>
              <a:rPr lang="en-ZA" b="1" dirty="0"/>
              <a:t>and discussion – you now take an empirical or a </a:t>
            </a:r>
            <a:r>
              <a:rPr lang="en-ZA" b="1" dirty="0" err="1" smtClean="0"/>
              <a:t>nonempirical</a:t>
            </a:r>
            <a:r>
              <a:rPr lang="en-ZA" b="1" dirty="0" smtClean="0"/>
              <a:t> route. </a:t>
            </a:r>
            <a:r>
              <a:rPr lang="en-ZA" b="1" dirty="0"/>
              <a:t>The </a:t>
            </a:r>
            <a:r>
              <a:rPr lang="en-ZA" b="1" dirty="0" smtClean="0"/>
              <a:t>elements required </a:t>
            </a:r>
            <a:r>
              <a:rPr lang="en-ZA" b="1" dirty="0"/>
              <a:t>in empirical and non-empirical dissertations are </a:t>
            </a:r>
            <a:r>
              <a:rPr lang="en-ZA" b="1" dirty="0" smtClean="0"/>
              <a:t>subtly different.</a:t>
            </a:r>
            <a:endParaRPr lang="en-Z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104" y="2046382"/>
            <a:ext cx="5945436" cy="445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28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69" y="118783"/>
            <a:ext cx="9579560" cy="771554"/>
          </a:xfrm>
        </p:spPr>
        <p:txBody>
          <a:bodyPr>
            <a:normAutofit/>
          </a:bodyPr>
          <a:lstStyle/>
          <a:p>
            <a:r>
              <a:rPr lang="en-ZA" dirty="0" smtClean="0"/>
              <a:t>Conclusion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21166" y="1432193"/>
            <a:ext cx="9093844" cy="5293460"/>
          </a:xfrm>
        </p:spPr>
        <p:txBody>
          <a:bodyPr>
            <a:normAutofit/>
          </a:bodyPr>
          <a:lstStyle/>
          <a:p>
            <a:r>
              <a:rPr lang="en-ZA" dirty="0"/>
              <a:t>Every dissertation must have a conclusion – otherwise your </a:t>
            </a:r>
            <a:r>
              <a:rPr lang="en-ZA" dirty="0" smtClean="0"/>
              <a:t>research can </a:t>
            </a:r>
            <a:r>
              <a:rPr lang="en-ZA" dirty="0"/>
              <a:t>end up being a pointless interpretation and merely a review </a:t>
            </a:r>
            <a:r>
              <a:rPr lang="en-ZA" dirty="0" smtClean="0"/>
              <a:t>of vaguely </a:t>
            </a:r>
            <a:r>
              <a:rPr lang="en-ZA" dirty="0"/>
              <a:t>related ideas</a:t>
            </a:r>
            <a:r>
              <a:rPr lang="en-ZA" dirty="0" smtClean="0"/>
              <a:t>.</a:t>
            </a:r>
          </a:p>
          <a:p>
            <a:r>
              <a:rPr lang="en-ZA" dirty="0"/>
              <a:t>A successful dissertation conclusion is short and succinct. </a:t>
            </a:r>
            <a:r>
              <a:rPr lang="en-ZA" dirty="0" smtClean="0"/>
              <a:t>Restate the </a:t>
            </a:r>
            <a:r>
              <a:rPr lang="en-ZA" dirty="0"/>
              <a:t>aims of your work and show how your original thoughts </a:t>
            </a:r>
            <a:r>
              <a:rPr lang="en-ZA" dirty="0" smtClean="0"/>
              <a:t>have been </a:t>
            </a:r>
            <a:r>
              <a:rPr lang="en-ZA" dirty="0"/>
              <a:t>reinforced or changed through your well-planned and </a:t>
            </a:r>
            <a:r>
              <a:rPr lang="en-ZA" dirty="0" smtClean="0"/>
              <a:t>carefully executed </a:t>
            </a:r>
            <a:r>
              <a:rPr lang="en-ZA" dirty="0"/>
              <a:t>research, whether your research is </a:t>
            </a:r>
            <a:r>
              <a:rPr lang="en-ZA" dirty="0" smtClean="0"/>
              <a:t>theoretical or </a:t>
            </a:r>
            <a:r>
              <a:rPr lang="en-ZA" dirty="0"/>
              <a:t>practical. You then make a few suggestions on how you </a:t>
            </a:r>
            <a:r>
              <a:rPr lang="en-ZA" dirty="0" smtClean="0"/>
              <a:t>can improve </a:t>
            </a:r>
            <a:r>
              <a:rPr lang="en-ZA" dirty="0"/>
              <a:t>or extend your work if you have the opportunity.</a:t>
            </a: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278594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769" y="118783"/>
            <a:ext cx="9579560" cy="771554"/>
          </a:xfrm>
        </p:spPr>
        <p:txBody>
          <a:bodyPr>
            <a:normAutofit/>
          </a:bodyPr>
          <a:lstStyle/>
          <a:p>
            <a:r>
              <a:rPr lang="en-ZA" dirty="0" smtClean="0"/>
              <a:t>References</a:t>
            </a: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21166" y="1101687"/>
            <a:ext cx="9093844" cy="5293460"/>
          </a:xfrm>
        </p:spPr>
        <p:txBody>
          <a:bodyPr>
            <a:normAutofit/>
          </a:bodyPr>
          <a:lstStyle/>
          <a:p>
            <a:r>
              <a:rPr lang="en-ZA" dirty="0" smtClean="0"/>
              <a:t>You </a:t>
            </a:r>
            <a:r>
              <a:rPr lang="en-ZA" dirty="0"/>
              <a:t>need to understand and follow </a:t>
            </a:r>
            <a:r>
              <a:rPr lang="en-ZA" dirty="0" smtClean="0"/>
              <a:t>the rules </a:t>
            </a:r>
            <a:r>
              <a:rPr lang="en-ZA" dirty="0"/>
              <a:t>governing references in your field of study and your </a:t>
            </a:r>
            <a:r>
              <a:rPr lang="en-ZA" dirty="0" smtClean="0"/>
              <a:t>university when </a:t>
            </a:r>
            <a:r>
              <a:rPr lang="en-ZA" dirty="0"/>
              <a:t>you’re presenting your </a:t>
            </a:r>
            <a:r>
              <a:rPr lang="en-ZA" dirty="0" smtClean="0"/>
              <a:t>research, even though </a:t>
            </a:r>
            <a:r>
              <a:rPr lang="en-ZA" dirty="0"/>
              <a:t>the system of referencing seems fiddly and fussy. </a:t>
            </a:r>
            <a:endParaRPr lang="en-ZA" dirty="0" smtClean="0"/>
          </a:p>
          <a:p>
            <a:pPr marL="0" indent="0">
              <a:buNone/>
            </a:pPr>
            <a:r>
              <a:rPr lang="en-ZA" b="1" dirty="0" smtClean="0">
                <a:solidFill>
                  <a:srgbClr val="0070C0"/>
                </a:solidFill>
              </a:rPr>
              <a:t>Note:</a:t>
            </a:r>
            <a:r>
              <a:rPr lang="en-ZA" dirty="0" smtClean="0"/>
              <a:t> formatting </a:t>
            </a:r>
            <a:r>
              <a:rPr lang="en-ZA" dirty="0"/>
              <a:t>and checking your references </a:t>
            </a:r>
            <a:r>
              <a:rPr lang="en-ZA" dirty="0" smtClean="0"/>
              <a:t>will 99% certainly </a:t>
            </a:r>
            <a:r>
              <a:rPr lang="en-ZA" dirty="0"/>
              <a:t>take you far longer than you </a:t>
            </a:r>
            <a:r>
              <a:rPr lang="en-ZA" dirty="0" smtClean="0"/>
              <a:t>expect.</a:t>
            </a:r>
            <a:endParaRPr lang="en-ZA" dirty="0" smtClean="0">
              <a:solidFill>
                <a:schemeClr val="accent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3544"/>
          <a:stretch/>
        </p:blipFill>
        <p:spPr>
          <a:xfrm>
            <a:off x="4344361" y="3294043"/>
            <a:ext cx="4524375" cy="249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8602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684</TotalTime>
  <Words>809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Postgraduate Literacies &amp; Research Skills Workshops </vt:lpstr>
      <vt:lpstr>How to conceptualise ideas</vt:lpstr>
      <vt:lpstr>Turning your ideas into structured writing</vt:lpstr>
      <vt:lpstr>Research Structure</vt:lpstr>
      <vt:lpstr>Abstract</vt:lpstr>
      <vt:lpstr>Introduction</vt:lpstr>
      <vt:lpstr>Methods and discussion</vt:lpstr>
      <vt:lpstr>Conclusion</vt:lpstr>
      <vt:lpstr>References</vt:lpstr>
      <vt:lpstr>Dynamic Table of contents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Postgraduate Literacies &amp; Research Skills Workshops</dc:title>
  <dc:creator>Tapiwa</dc:creator>
  <cp:lastModifiedBy>Tapiwa</cp:lastModifiedBy>
  <cp:revision>74</cp:revision>
  <dcterms:created xsi:type="dcterms:W3CDTF">2020-03-13T17:36:35Z</dcterms:created>
  <dcterms:modified xsi:type="dcterms:W3CDTF">2020-04-14T15:05:35Z</dcterms:modified>
</cp:coreProperties>
</file>